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04" r:id="rId2"/>
    <p:sldId id="292" r:id="rId3"/>
    <p:sldId id="295" r:id="rId4"/>
    <p:sldId id="300" r:id="rId5"/>
    <p:sldId id="296" r:id="rId6"/>
    <p:sldId id="294" r:id="rId7"/>
    <p:sldId id="291" r:id="rId8"/>
    <p:sldId id="297" r:id="rId9"/>
    <p:sldId id="299" r:id="rId10"/>
    <p:sldId id="29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119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14B61-6240-40C7-8F44-6E25D05E8CAE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8027E-88B1-4266-A284-A3DBE83097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33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B2EE3E-35D3-496F-9BEF-555BE5518F40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3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6" name="Rechthoe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7" name="Rechthoek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46051" y="6391277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55576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17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869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BCF7E3C-E6E2-43E7-ACF4-4DD9B2F90E12}" type="slidenum">
              <a:rPr lang="nl-NL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4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C3E1-A7CC-46D1-8625-CDC86A688C1F}" type="slidenum">
              <a:rPr lang="nl-NL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2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6" name="Rechthoek 23"/>
          <p:cNvSpPr>
            <a:spLocks noChangeArrowheads="1"/>
          </p:cNvSpPr>
          <p:nvPr/>
        </p:nvSpPr>
        <p:spPr bwMode="white">
          <a:xfrm>
            <a:off x="0" y="2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7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46051" y="6391277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402113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Ova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915150" y="3009902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7953F-B0F5-470E-9F18-C1C32828624C}" type="slidenum">
              <a:rPr lang="nl-NL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Akkerbouw Vakbond</a:t>
            </a:r>
          </a:p>
        </p:txBody>
      </p:sp>
    </p:spTree>
    <p:extLst>
      <p:ext uri="{BB962C8B-B14F-4D97-AF65-F5344CB8AC3E}">
        <p14:creationId xmlns:p14="http://schemas.microsoft.com/office/powerpoint/2010/main" val="52734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2450" y="1027115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EAE0B-14B8-41AC-A28E-2073AE23806A}" type="slidenum">
              <a:rPr lang="nl-NL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6" name="Rechthoek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7" name="Rechthoek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8" name="Rechthoek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9" name="Rechthoek 26"/>
          <p:cNvSpPr>
            <a:spLocks noChangeArrowheads="1"/>
          </p:cNvSpPr>
          <p:nvPr/>
        </p:nvSpPr>
        <p:spPr bwMode="auto">
          <a:xfrm>
            <a:off x="155576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46051" y="6391277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869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6BD7B4D-133B-4AC0-9AE9-7C33975542B9}" type="slidenum">
              <a:rPr lang="nl-NL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8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19"/>
          <p:cNvSpPr>
            <a:spLocks noChangeShapeType="1"/>
          </p:cNvSpPr>
          <p:nvPr/>
        </p:nvSpPr>
        <p:spPr bwMode="auto">
          <a:xfrm flipV="1">
            <a:off x="4562476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1875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1875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1" y="6410327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9D7B-D4E5-465D-BA17-692295580102}" type="slidenum">
              <a:rPr lang="nl-NL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6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19"/>
          <p:cNvSpPr>
            <a:spLocks noChangeShapeType="1"/>
          </p:cNvSpPr>
          <p:nvPr/>
        </p:nvSpPr>
        <p:spPr bwMode="auto">
          <a:xfrm flipV="1">
            <a:off x="4572000" y="2200277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hthoek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9" name="Rechthoek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10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11" name="Rechthoek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051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Ova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7" name="Ova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10327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2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990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4ACDCD4-E95A-494A-A59F-576425FD5FE5}" type="slidenum">
              <a:rPr lang="nl-NL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6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64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724A-35A0-416A-A22E-199CA6214B2B}" type="slidenum">
              <a:rPr lang="nl-NL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2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3" name="Rechthoek 20"/>
          <p:cNvSpPr>
            <a:spLocks noChangeArrowheads="1"/>
          </p:cNvSpPr>
          <p:nvPr/>
        </p:nvSpPr>
        <p:spPr bwMode="white">
          <a:xfrm>
            <a:off x="0" y="2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4" name="Rechthoe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5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46051" y="6391277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2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ADEA67-FC64-4D2C-B694-A5A94789033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03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7" name="Rechthoe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8" name="Rechthoek 24"/>
          <p:cNvSpPr>
            <a:spLocks noChangeArrowheads="1"/>
          </p:cNvSpPr>
          <p:nvPr/>
        </p:nvSpPr>
        <p:spPr bwMode="white">
          <a:xfrm>
            <a:off x="0" y="2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9" name="Rechthoe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49226" y="6388102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E6B6DAE-07E9-453C-9068-ADFC440B1694}" type="slidenum">
              <a:rPr lang="nl-NL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01626" y="6410327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Akkerbouw Vakbond</a:t>
            </a:r>
          </a:p>
        </p:txBody>
      </p:sp>
    </p:spTree>
    <p:extLst>
      <p:ext uri="{BB962C8B-B14F-4D97-AF65-F5344CB8AC3E}">
        <p14:creationId xmlns:p14="http://schemas.microsoft.com/office/powerpoint/2010/main" val="100925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7" name="Rechthoek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8" name="Rechthoek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9" name="Rechthoek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2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49226" y="6388102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9B01-EBD4-4B9E-BD32-A3BF8B5E7E31}" type="slidenum">
              <a:rPr lang="nl-NL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>
          <a:xfrm>
            <a:off x="5788026" y="640556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01626" y="6410327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Akkerbouw Vakbond</a:t>
            </a:r>
          </a:p>
        </p:txBody>
      </p:sp>
    </p:spTree>
    <p:extLst>
      <p:ext uri="{BB962C8B-B14F-4D97-AF65-F5344CB8AC3E}">
        <p14:creationId xmlns:p14="http://schemas.microsoft.com/office/powerpoint/2010/main" val="40033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1027" name="Rechthoek 15"/>
          <p:cNvSpPr>
            <a:spLocks noChangeArrowheads="1"/>
          </p:cNvSpPr>
          <p:nvPr/>
        </p:nvSpPr>
        <p:spPr bwMode="white">
          <a:xfrm>
            <a:off x="0" y="2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102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102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z="1350" dirty="0">
              <a:solidFill>
                <a:prstClr val="black"/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226" y="6388102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1" y="6405565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latin typeface="Times New Roman" pitchFamily="18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327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latin typeface="Times New Roman" pitchFamily="18" charset="0"/>
              </a:rPr>
              <a:t>Nederlandse Akkerbouw Vakbond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3981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445B6-824D-4288-974C-0590C5D926BF}" type="slidenum">
              <a:rPr lang="nl-NL">
                <a:solidFill>
                  <a:srgbClr val="FF6700">
                    <a:shade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srgbClr val="FF6700">
                  <a:shade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38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301625" y="228602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39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5440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rgbClr val="E15A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E15A00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E15A00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E15A00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E15A00"/>
          </a:solidFill>
          <a:latin typeface="Gill Sans MT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75">
          <a:solidFill>
            <a:srgbClr val="E15A00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75">
          <a:solidFill>
            <a:srgbClr val="E15A00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75">
          <a:solidFill>
            <a:srgbClr val="E15A00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75">
          <a:solidFill>
            <a:srgbClr val="E15A00"/>
          </a:solidFill>
          <a:latin typeface="Verdana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2047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6744" indent="-171450" algn="l" rtl="0" eaLnBrk="0" fontAlgn="base" hangingPunct="0">
        <a:spcBef>
          <a:spcPct val="20000"/>
        </a:spcBef>
        <a:spcAft>
          <a:spcPct val="0"/>
        </a:spcAft>
        <a:buClr>
          <a:srgbClr val="FF6700"/>
        </a:buClr>
        <a:buSzPct val="75000"/>
        <a:buFont typeface="Wingdings 2" pitchFamily="18" charset="2"/>
        <a:buChar char="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71450" algn="l" rtl="0" eaLnBrk="0" fontAlgn="base" hangingPunct="0">
        <a:spcBef>
          <a:spcPct val="20000"/>
        </a:spcBef>
        <a:spcAft>
          <a:spcPct val="0"/>
        </a:spcAft>
        <a:buClr>
          <a:srgbClr val="909465"/>
        </a:buClr>
        <a:buSzPct val="70000"/>
        <a:buFont typeface="Wingdings" pitchFamily="2" charset="2"/>
        <a:buChar char="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Clr>
          <a:srgbClr val="956B4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consumptieaardappelen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dirty="0"/>
              <a:t>Nederlandse Akkerbouw Vakbond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144198" cy="4572000"/>
          </a:xfrm>
        </p:spPr>
        <p:txBody>
          <a:bodyPr/>
          <a:lstStyle/>
          <a:p>
            <a:pPr marL="0" lvl="0" indent="0">
              <a:spcBef>
                <a:spcPts val="600"/>
              </a:spcBef>
              <a:buClr>
                <a:srgbClr val="94C600"/>
              </a:buClr>
              <a:buNone/>
            </a:pPr>
            <a:endParaRPr lang="nl-NL" altLang="nl-NL" sz="2400" dirty="0">
              <a:solidFill>
                <a:prstClr val="black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nl-NL" altLang="nl-NL" dirty="0"/>
          </a:p>
          <a:p>
            <a:pPr marL="0" indent="0">
              <a:buFont typeface="Wingdings 2" pitchFamily="18" charset="2"/>
              <a:buNone/>
            </a:pPr>
            <a:endParaRPr lang="nl-NL" altLang="nl-NL" b="1" dirty="0"/>
          </a:p>
          <a:p>
            <a:pPr marL="0" indent="0">
              <a:buFont typeface="Wingdings 2" pitchFamily="18" charset="2"/>
              <a:buNone/>
            </a:pPr>
            <a:endParaRPr lang="nl-NL" altLang="nl-NL" sz="2000" b="1" dirty="0"/>
          </a:p>
          <a:p>
            <a:pPr marL="0" indent="0">
              <a:buFont typeface="Wingdings 2" pitchFamily="18" charset="2"/>
              <a:buNone/>
            </a:pPr>
            <a:endParaRPr lang="nl-NL" altLang="nl-NL" sz="2000" b="1" dirty="0"/>
          </a:p>
          <a:p>
            <a:pPr marL="0" indent="0">
              <a:buFont typeface="Wingdings 2" pitchFamily="18" charset="2"/>
              <a:buNone/>
            </a:pPr>
            <a:endParaRPr lang="nl-NL" altLang="nl-NL" sz="2000" b="1" dirty="0">
              <a:solidFill>
                <a:srgbClr val="C00000"/>
              </a:solidFill>
            </a:endParaRPr>
          </a:p>
        </p:txBody>
      </p:sp>
      <p:sp>
        <p:nvSpPr>
          <p:cNvPr id="23556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70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9465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6B43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Char char="•"/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000" dirty="0">
                <a:solidFill>
                  <a:srgbClr val="FFFFFF"/>
                </a:solidFill>
                <a:cs typeface="Arial" charset="0"/>
              </a:rPr>
              <a:t>Nederlandse Akkerbouw Vakbond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F68B0-D326-4284-9209-903197C98B9F}" type="slidenum">
              <a:rPr lang="nl-NL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1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16" y="4056894"/>
            <a:ext cx="777589" cy="231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" b="-1252"/>
          <a:stretch/>
        </p:blipFill>
        <p:spPr bwMode="auto">
          <a:xfrm>
            <a:off x="2507606" y="4062167"/>
            <a:ext cx="4208090" cy="23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19CE338-9A7F-499A-B65F-DEA35E067411}"/>
              </a:ext>
            </a:extLst>
          </p:cNvPr>
          <p:cNvSpPr txBox="1"/>
          <p:nvPr/>
        </p:nvSpPr>
        <p:spPr>
          <a:xfrm>
            <a:off x="467544" y="1628800"/>
            <a:ext cx="82882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Producentenorganisatie Consumptieaardappelen</a:t>
            </a:r>
          </a:p>
          <a:p>
            <a:endParaRPr lang="nl-NL" sz="2400" dirty="0"/>
          </a:p>
          <a:p>
            <a:pPr algn="ctr"/>
            <a:r>
              <a:rPr lang="nl-NL" sz="2400" dirty="0"/>
              <a:t>Keimpe van der Heide</a:t>
            </a:r>
          </a:p>
          <a:p>
            <a:pPr algn="ctr"/>
            <a:r>
              <a:rPr lang="nl-NL" sz="2400" dirty="0"/>
              <a:t>Portefeuillehouder marktmacht in NAV-bestuur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476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5D5D4-167E-4B64-B76F-79727954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Wordt Lid!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3B9D5E-1576-4BA5-BCF3-F3FD624234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b="1" dirty="0"/>
              <a:t>OPROEP: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Wordt allemaal lid! Hoe meer leden, hoe meer kan worden bereikt!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Kosten ongeveer 100,- per jaar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Geen belemmeringen in afzetkeuze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Geen aanbodbeheersing totdat POC leden dat gezamenlijk besluiten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Samen sta je sterker dan alleen!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5FC7B4-52D7-424F-A039-2AFEF454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4671DD-CC3A-436A-B6FD-7C9FB97B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EAE0B-14B8-41AC-A28E-2073AE23806A}" type="slidenum">
              <a:rPr lang="nl-NL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10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6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E2815-82C3-4CEC-8A32-DADB4B80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Producentenorganisatie (PO)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9B0105-2B9C-4211-A7AE-B8E09FD4DD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400" dirty="0"/>
              <a:t>NAV heeft altijd gepleit voor meer ruimte in mededingingswet </a:t>
            </a:r>
          </a:p>
          <a:p>
            <a:r>
              <a:rPr lang="nl-NL" sz="2400" dirty="0"/>
              <a:t>Binnen GLB is er ruimte voor producentenorganisaties</a:t>
            </a:r>
          </a:p>
          <a:p>
            <a:pPr lvl="1"/>
            <a:r>
              <a:rPr lang="nl-NL" sz="2000" dirty="0"/>
              <a:t>Voor groente en fruit &gt;&gt; GMO regeling</a:t>
            </a:r>
          </a:p>
          <a:p>
            <a:pPr lvl="1"/>
            <a:r>
              <a:rPr lang="nl-NL" sz="2000" dirty="0"/>
              <a:t>Voor andere gewassen &gt;&gt; regeling erkende Producenten- en Brancheorganisaties</a:t>
            </a:r>
          </a:p>
          <a:p>
            <a:r>
              <a:rPr lang="nl-NL" sz="2400" dirty="0"/>
              <a:t>Op Jaarcongres 2019 werd duidelijk dat een erkende PO veel meer mag dan gedacht</a:t>
            </a:r>
          </a:p>
          <a:p>
            <a:r>
              <a:rPr lang="nl-NL" sz="2400" dirty="0"/>
              <a:t>Sinds 2018 Omnibus-regeling van kracht</a:t>
            </a:r>
          </a:p>
          <a:p>
            <a:endParaRPr lang="nl-NL" sz="2400" dirty="0"/>
          </a:p>
          <a:p>
            <a:r>
              <a:rPr lang="nl-NL" sz="2400" dirty="0"/>
              <a:t>NAV heeft besloten om kansen van een PO te verkennen</a:t>
            </a:r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lvl="1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B9F77C-4D85-4851-A455-82126A34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D93F7A-8773-4BDA-A130-99B5CD9F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EAE0B-14B8-41AC-A28E-2073AE23806A}" type="slidenum">
              <a:rPr lang="nl-NL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2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2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9AEC1-2DB9-4EB6-B555-642ED479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Verkenning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DA683-22B8-447F-B54F-AF6FCAD3D6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6865" y="1838327"/>
            <a:ext cx="8503920" cy="4572000"/>
          </a:xfrm>
        </p:spPr>
        <p:txBody>
          <a:bodyPr/>
          <a:lstStyle/>
          <a:p>
            <a:r>
              <a:rPr lang="nl-NL" sz="2400" dirty="0"/>
              <a:t>Gesprekken met diverse fritesfabrieken of/waar zij voordelen van een PO zien:</a:t>
            </a:r>
          </a:p>
          <a:p>
            <a:pPr lvl="1"/>
            <a:r>
              <a:rPr lang="nl-NL" sz="2000" dirty="0"/>
              <a:t>Per fabriek verschillend, wel win/win te vinden</a:t>
            </a:r>
          </a:p>
          <a:p>
            <a:pPr>
              <a:spcBef>
                <a:spcPts val="1200"/>
              </a:spcBef>
            </a:pPr>
            <a:r>
              <a:rPr lang="nl-NL" sz="2400" dirty="0"/>
              <a:t>Overleg met Fransen, Belgen en Duitsers over samenwerking</a:t>
            </a:r>
          </a:p>
          <a:p>
            <a:pPr lvl="1"/>
            <a:r>
              <a:rPr lang="nl-NL" sz="2000" dirty="0"/>
              <a:t>Men is bereid een Unie van PO’s (UPO) op te richten in de toekomst</a:t>
            </a:r>
          </a:p>
          <a:p>
            <a:pPr>
              <a:spcBef>
                <a:spcPts val="1200"/>
              </a:spcBef>
            </a:pPr>
            <a:r>
              <a:rPr lang="nl-NL" dirty="0"/>
              <a:t>Overleg met Maria Litjens (jurist, gepromoveerd op PO’s) en met Ministerie van LNV:</a:t>
            </a:r>
          </a:p>
          <a:p>
            <a:pPr lvl="1"/>
            <a:r>
              <a:rPr lang="nl-NL" sz="2000" dirty="0"/>
              <a:t>Nog niet alles duidelijk</a:t>
            </a:r>
          </a:p>
          <a:p>
            <a:pPr lvl="1"/>
            <a:r>
              <a:rPr lang="nl-NL" sz="2000" dirty="0"/>
              <a:t>Uitspraak Europees Hof tegelijk en los van Omnibus-regeling. Omnibus leidend volgens LNV.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F184C3-DBE1-4357-9C5D-46C695C6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E0215E-1273-405F-A316-A754523A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EAE0B-14B8-41AC-A28E-2073AE23806A}" type="slidenum">
              <a:rPr lang="nl-NL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3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0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9AEC1-2DB9-4EB6-B555-642ED479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Verkenning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DA683-22B8-447F-B54F-AF6FCAD3D6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9090" y="1888514"/>
            <a:ext cx="850392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l-NL" sz="2400" dirty="0"/>
              <a:t>Gesprekken met poolbeheerders</a:t>
            </a:r>
          </a:p>
          <a:p>
            <a:pPr lvl="1"/>
            <a:r>
              <a:rPr lang="nl-NL" sz="2000" dirty="0"/>
              <a:t>Terugkerend probleem: pootgoed voorziening</a:t>
            </a:r>
          </a:p>
          <a:p>
            <a:pPr lvl="1"/>
            <a:endParaRPr lang="nl-NL" sz="2000" dirty="0"/>
          </a:p>
          <a:p>
            <a:r>
              <a:rPr lang="nl-NL" sz="2375" dirty="0"/>
              <a:t>Contact met pootgoedhuizen</a:t>
            </a:r>
          </a:p>
          <a:p>
            <a:pPr lvl="1"/>
            <a:r>
              <a:rPr lang="nl-NL" sz="2000" dirty="0"/>
              <a:t>Bij tijdige bestelling geen probleem om aan PO leden te leveren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F184C3-DBE1-4357-9C5D-46C695C6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E0215E-1273-405F-A316-A754523A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EAE0B-14B8-41AC-A28E-2073AE23806A}" type="slidenum">
              <a:rPr lang="nl-NL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4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0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0D690-0EC3-4C29-9F49-A97A383E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Conclusie verkenning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EE50FD-3C58-41E8-88DE-B9C3E18BBF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sz="2400" dirty="0"/>
              <a:t>PO oprichten en erkenning aanvragen kan ofwel</a:t>
            </a:r>
          </a:p>
          <a:p>
            <a:pPr marL="205978" lvl="1" indent="0">
              <a:buNone/>
            </a:pPr>
            <a:r>
              <a:rPr lang="nl-NL" sz="2000" dirty="0"/>
              <a:t>1. lukken met de activiteiten die wij willen, d.w.z. géén gezamenlijke afzet</a:t>
            </a:r>
          </a:p>
          <a:p>
            <a:pPr marL="205978" lvl="1" indent="0">
              <a:buNone/>
            </a:pPr>
            <a:r>
              <a:rPr lang="nl-NL" sz="2000" dirty="0"/>
              <a:t>2. niet lukken, omdat Ministerie geen erkenning afgeeft. Dan lobby vanuit NAV om dit punt in nieuwe GLB beter te regelen</a:t>
            </a:r>
          </a:p>
          <a:p>
            <a:pPr lvl="1"/>
            <a:endParaRPr lang="nl-NL" dirty="0"/>
          </a:p>
          <a:p>
            <a:r>
              <a:rPr lang="nl-NL" sz="2400" dirty="0"/>
              <a:t>Besloten om een PO op te richten voor consumptieaardappelen</a:t>
            </a:r>
          </a:p>
          <a:p>
            <a:endParaRPr lang="nl-NL" dirty="0"/>
          </a:p>
          <a:p>
            <a:r>
              <a:rPr lang="nl-NL" sz="2400" dirty="0"/>
              <a:t>Mede omdat er nu minder risico is van problemen met mededinging:</a:t>
            </a:r>
          </a:p>
          <a:p>
            <a:pPr lvl="1"/>
            <a:r>
              <a:rPr lang="nl-NL" sz="2000" dirty="0"/>
              <a:t>Letter of comfort: je kunt aan EC vragen of wat je doet wel mag</a:t>
            </a:r>
          </a:p>
          <a:p>
            <a:pPr lvl="1"/>
            <a:r>
              <a:rPr lang="nl-NL" sz="2000" dirty="0"/>
              <a:t>Safe haven: je wordt niet met terugwerkende kracht bestraft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160203-AF86-41EF-AA58-D6B28F7A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09F6A6-A4CE-4A66-9588-EC5EC2FF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EAE0B-14B8-41AC-A28E-2073AE23806A}" type="slidenum">
              <a:rPr lang="nl-NL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5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3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BB72D-C980-401E-A036-595D3B1E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mag een PO wel en niet?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2B1DE3-0930-4FA4-838E-2F80757529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Een PO mag alles wat redelijkerwijs noodzakelijk is om de doelen te halen</a:t>
            </a:r>
          </a:p>
          <a:p>
            <a:r>
              <a:rPr lang="nl-NL" dirty="0"/>
              <a:t>Mogelijke doelen (volgens het GLB):</a:t>
            </a:r>
          </a:p>
          <a:p>
            <a:pPr lvl="1"/>
            <a:r>
              <a:rPr lang="nl-NL" sz="2000" dirty="0"/>
              <a:t>Diverse doelen op het gebied van teeltwijze, afzetbevordering, rendement verbeteren, technische ondersteuning bieden</a:t>
            </a:r>
          </a:p>
          <a:p>
            <a:pPr lvl="1"/>
            <a:r>
              <a:rPr lang="nl-NL" sz="2000" dirty="0"/>
              <a:t>Productie plannen en afstemmen op de vraag (omvang en kwaliteit) </a:t>
            </a:r>
          </a:p>
          <a:p>
            <a:pPr lvl="1"/>
            <a:r>
              <a:rPr lang="nl-NL" sz="2000" dirty="0"/>
              <a:t>Aanbod en afzet concentreren </a:t>
            </a:r>
          </a:p>
          <a:p>
            <a:pPr lvl="1"/>
            <a:r>
              <a:rPr lang="nl-NL" sz="2000" dirty="0"/>
              <a:t>Productiekosten en het rendement op investeringen om de normen met betrekking tot milieu en dierenwelzijn te halen, optimaliseren en de producentenprijzen stabiliseren</a:t>
            </a:r>
          </a:p>
          <a:p>
            <a:pPr lvl="1"/>
            <a:endParaRPr lang="nl-NL" sz="2000" dirty="0"/>
          </a:p>
          <a:p>
            <a:r>
              <a:rPr lang="nl-NL" sz="2375" dirty="0"/>
              <a:t>NIET: </a:t>
            </a:r>
          </a:p>
          <a:p>
            <a:pPr lvl="1"/>
            <a:r>
              <a:rPr lang="nl-NL" sz="2000" dirty="0"/>
              <a:t>concurrentie helemaal uitsluiten</a:t>
            </a:r>
          </a:p>
          <a:p>
            <a:pPr lvl="1"/>
            <a:r>
              <a:rPr lang="nl-NL" sz="2000" dirty="0"/>
              <a:t>Afspraken maken met andere PO’s, tenzij je in een erkende Unie van PO’s zit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7563327-1A79-4DD6-BD39-E0107168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11A0EB-0E39-4BE3-8F7F-D869CFE3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EAE0B-14B8-41AC-A28E-2073AE23806A}" type="slidenum">
              <a:rPr lang="nl-NL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6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8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42EBE-A922-4044-BC30-1CA11B56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Voordelen POC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A78CB-B672-4E1D-A643-B69F5A78CB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Wat kan het samenwerken in een PO aardappeltelers opleveren:</a:t>
            </a:r>
            <a:endParaRPr lang="nl-NL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l-NL" dirty="0"/>
              <a:t>Het rendement van de teelt verbeteren!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l-NL" dirty="0"/>
              <a:t>Een PO heeft een sterkere positie bij collectieve onderhandelingen over contractvoorwaarden en -prijzen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l-NL" dirty="0"/>
              <a:t>Een PO kan met onze afnemers duurzaamheidsinitiatieven nemen en afspraken maken over welke meerprijs daarvoor nodig is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Belangrijk: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l-NL" dirty="0"/>
              <a:t>Met elke afnemer apart onderhandelen is mogelijk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l-NL" dirty="0"/>
              <a:t>POC wil NIET collectief de afzet regelen!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l-NL" dirty="0"/>
              <a:t>Elk lid kiest zelf hoeveel en aan wie hij/zij levert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2DF6272-1F63-46AF-AB9F-7E2DE9BA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nl-NL">
                <a:latin typeface="Gill Sans MT"/>
              </a:rPr>
              <a:t>Nederlandse Akkerbouw Vakbond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02CA74-2CA0-4E68-97A4-A6C12EEA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19EAE0B-14B8-41AC-A28E-2073AE23806A}" type="slidenum">
              <a:rPr lang="nl-NL">
                <a:solidFill>
                  <a:srgbClr val="FF6700">
                    <a:shade val="75000"/>
                  </a:srgbClr>
                </a:solidFill>
                <a:latin typeface="Gill Sans MT"/>
              </a:rPr>
              <a:pPr defTabSz="685800">
                <a:defRPr/>
              </a:pPr>
              <a:t>7</a:t>
            </a:fld>
            <a:endParaRPr lang="nl-NL" dirty="0">
              <a:solidFill>
                <a:srgbClr val="FF6700">
                  <a:shade val="75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2671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AC496-4D65-4E57-B4B0-13AA8414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Stand van zaken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0F50EF-0250-45D7-AA09-7EDC776CAE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6865" y="1776547"/>
            <a:ext cx="850392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l-NL" sz="2400" dirty="0"/>
              <a:t>Oprichtingsakte en statuten gereed</a:t>
            </a:r>
          </a:p>
          <a:p>
            <a:pPr>
              <a:spcBef>
                <a:spcPts val="1200"/>
              </a:spcBef>
            </a:pPr>
            <a:r>
              <a:rPr lang="nl-NL" sz="2400" dirty="0"/>
              <a:t>Concept-erkenningsaanvraag besproken met LNV en aangepast</a:t>
            </a:r>
          </a:p>
          <a:p>
            <a:pPr>
              <a:spcBef>
                <a:spcPts val="1200"/>
              </a:spcBef>
            </a:pPr>
            <a:r>
              <a:rPr lang="nl-NL" sz="2400" dirty="0"/>
              <a:t>Website gemaakt: </a:t>
            </a:r>
            <a:r>
              <a:rPr lang="nl-NL" sz="2400" dirty="0">
                <a:hlinkClick r:id="rId2"/>
              </a:rPr>
              <a:t>www.POconsumptieaardappelen.nl</a:t>
            </a:r>
            <a:endParaRPr lang="nl-NL" sz="2400" dirty="0"/>
          </a:p>
          <a:p>
            <a:pPr>
              <a:spcBef>
                <a:spcPts val="1200"/>
              </a:spcBef>
            </a:pPr>
            <a:r>
              <a:rPr lang="nl-NL" sz="2400" dirty="0"/>
              <a:t>KvK nummer aangevraagd</a:t>
            </a:r>
          </a:p>
          <a:p>
            <a:pPr>
              <a:spcBef>
                <a:spcPts val="1200"/>
              </a:spcBef>
            </a:pPr>
            <a:r>
              <a:rPr lang="nl-NL" sz="2400" dirty="0"/>
              <a:t>Ledenwerving is gaande</a:t>
            </a:r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CCD694-C6F4-438D-8D99-93BA0AEA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507B3E-6A9B-49AA-BBF4-08946B8F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EAE0B-14B8-41AC-A28E-2073AE23806A}" type="slidenum">
              <a:rPr lang="nl-NL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8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3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AC496-4D65-4E57-B4B0-13AA8414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Stand van zaken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0F50EF-0250-45D7-AA09-7EDC776CAE2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b="1" dirty="0"/>
              <a:t>Structuur:</a:t>
            </a:r>
          </a:p>
          <a:p>
            <a:r>
              <a:rPr lang="nl-NL" sz="2400" dirty="0"/>
              <a:t>Aparte vereniging, los van de NAV of VTA</a:t>
            </a:r>
          </a:p>
          <a:p>
            <a:r>
              <a:rPr lang="nl-NL" sz="2400" dirty="0"/>
              <a:t>Leden (telers consumptieaardappelen) en bijzondere leden</a:t>
            </a:r>
          </a:p>
          <a:p>
            <a:r>
              <a:rPr lang="nl-NL" sz="2400" dirty="0"/>
              <a:t>Alleen leden hebben stemrecht</a:t>
            </a:r>
          </a:p>
          <a:p>
            <a:r>
              <a:rPr lang="nl-NL" sz="2400" dirty="0"/>
              <a:t>Commissies</a:t>
            </a:r>
          </a:p>
          <a:p>
            <a:r>
              <a:rPr lang="nl-NL" sz="2400" dirty="0"/>
              <a:t>ALV hoogste orgaan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Geplande activiteiten:</a:t>
            </a:r>
          </a:p>
          <a:p>
            <a:r>
              <a:rPr lang="nl-NL" sz="2400" dirty="0"/>
              <a:t>Contractonderhandelingen met fritesfabrieken</a:t>
            </a:r>
          </a:p>
          <a:p>
            <a:r>
              <a:rPr lang="nl-NL" sz="2400" dirty="0"/>
              <a:t>Groeimodel: leden bepalen de activiteiten, kan zich steeds verder uitbreiden</a:t>
            </a:r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CCD694-C6F4-438D-8D99-93BA0AEA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Nederlandse Akkerbouw Vakbond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507B3E-6A9B-49AA-BBF4-08946B8F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EAE0B-14B8-41AC-A28E-2073AE23806A}" type="slidenum">
              <a:rPr lang="nl-NL" smtClean="0">
                <a:solidFill>
                  <a:srgbClr val="FF6700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nl-NL" dirty="0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0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iv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633</Words>
  <Application>Microsoft Office PowerPoint</Application>
  <PresentationFormat>Diavoorstelling (4:3)</PresentationFormat>
  <Paragraphs>114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2_Civiel</vt:lpstr>
      <vt:lpstr>Nederlandse Akkerbouw Vakbond</vt:lpstr>
      <vt:lpstr>Producentenorganisatie (PO)</vt:lpstr>
      <vt:lpstr>Verkenning (1)</vt:lpstr>
      <vt:lpstr>Verkenning (2)</vt:lpstr>
      <vt:lpstr>Conclusie verkenning </vt:lpstr>
      <vt:lpstr>Wat mag een PO wel en niet?</vt:lpstr>
      <vt:lpstr>Voordelen POC</vt:lpstr>
      <vt:lpstr>Stand van zaken</vt:lpstr>
      <vt:lpstr>Stand van zaken</vt:lpstr>
      <vt:lpstr>Wordt Lid!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Aleid Dik</dc:creator>
  <cp:lastModifiedBy>Keimpe</cp:lastModifiedBy>
  <cp:revision>11</cp:revision>
  <dcterms:created xsi:type="dcterms:W3CDTF">2019-12-11T15:40:02Z</dcterms:created>
  <dcterms:modified xsi:type="dcterms:W3CDTF">2019-12-14T20:16:01Z</dcterms:modified>
</cp:coreProperties>
</file>